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8" r:id="rId2"/>
    <p:sldId id="277" r:id="rId3"/>
    <p:sldId id="283" r:id="rId4"/>
    <p:sldId id="285" r:id="rId5"/>
    <p:sldId id="280" r:id="rId6"/>
    <p:sldId id="281" r:id="rId7"/>
    <p:sldId id="282" r:id="rId8"/>
    <p:sldId id="286" r:id="rId9"/>
    <p:sldId id="287" r:id="rId10"/>
    <p:sldId id="288" r:id="rId11"/>
    <p:sldId id="291" r:id="rId12"/>
    <p:sldId id="290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0" autoAdjust="0"/>
  </p:normalViewPr>
  <p:slideViewPr>
    <p:cSldViewPr>
      <p:cViewPr>
        <p:scale>
          <a:sx n="68" d="100"/>
          <a:sy n="6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vana\Desktop\New%20Microsoft%20Office%20Excel%20Workshee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vana\Desktop\New%20Microsoft%20Office%20Excel%20Worksheet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sr-Latn-RS" sz="2000" dirty="0" smtClean="0">
                <a:solidFill>
                  <a:schemeClr val="tx1"/>
                </a:solidFill>
              </a:rPr>
              <a:t>Opšta medicina, pedijatrija, ginekologija</a:t>
            </a:r>
            <a:endParaRPr lang="en-US" sz="2000" dirty="0">
              <a:solidFill>
                <a:schemeClr val="tx1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505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00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6699FF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sr-Latn-RS" smtClean="0"/>
                      <a:t>registracija</a:t>
                    </a:r>
                    <a:r>
                      <a:rPr lang="sr-Cyrl-RS" dirty="0"/>
                      <a:t>
40%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r-Latn-RS" dirty="0" smtClean="0"/>
                      <a:t>r</a:t>
                    </a:r>
                    <a:r>
                      <a:rPr lang="sr-Latn-RS" smtClean="0"/>
                      <a:t>acionalnost-lekovi</a:t>
                    </a:r>
                    <a:r>
                      <a:rPr lang="sr-Cyrl-RS" dirty="0"/>
                      <a:t>
20%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r-Cyrl-RS" smtClean="0"/>
                      <a:t>е</a:t>
                    </a:r>
                    <a:r>
                      <a:rPr lang="sr-Latn-RS" smtClean="0"/>
                      <a:t>fikasnost</a:t>
                    </a:r>
                    <a:r>
                      <a:rPr lang="sr-Cyrl-RS" dirty="0"/>
                      <a:t>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sr-Latn-RS" smtClean="0"/>
                      <a:t>preventiva</a:t>
                    </a:r>
                    <a:r>
                      <a:rPr lang="sr-Cyrl-RS" dirty="0"/>
                      <a:t>
30%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Sheet1!$D$4:$D$7</c:f>
              <c:strCache>
                <c:ptCount val="4"/>
                <c:pt idx="0">
                  <c:v>регистрација</c:v>
                </c:pt>
                <c:pt idx="1">
                  <c:v>рационалност -лекови</c:v>
                </c:pt>
                <c:pt idx="2">
                  <c:v>ефикасност</c:v>
                </c:pt>
                <c:pt idx="3">
                  <c:v>превентива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40</c:v>
                </c:pt>
                <c:pt idx="1">
                  <c:v>20</c:v>
                </c:pt>
                <c:pt idx="2">
                  <c:v>10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rgbClr val="990033"/>
                </a:solidFill>
              </a:defRPr>
            </a:pPr>
            <a:r>
              <a:rPr lang="sr-Latn-RS" sz="2400" dirty="0" smtClean="0">
                <a:solidFill>
                  <a:schemeClr val="tx1"/>
                </a:solidFill>
              </a:rPr>
              <a:t>Stomatologija</a:t>
            </a:r>
            <a:endParaRPr lang="en-US" sz="2400" dirty="0">
              <a:solidFill>
                <a:schemeClr val="tx1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505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6699F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sr-Latn-RS" smtClean="0"/>
                      <a:t>registracija</a:t>
                    </a:r>
                    <a:r>
                      <a:rPr lang="sr-Cyrl-RS" dirty="0"/>
                      <a:t>
40%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r-Latn-RS" smtClean="0"/>
                      <a:t>racionalnost</a:t>
                    </a:r>
                    <a:r>
                      <a:rPr lang="sr-Cyrl-RS" dirty="0"/>
                      <a:t>
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r-Latn-RS" smtClean="0"/>
                      <a:t>efikasnost</a:t>
                    </a:r>
                    <a:r>
                      <a:rPr lang="sr-Cyrl-RS" dirty="0"/>
                      <a:t>
20%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sr-Latn-RS" smtClean="0"/>
                      <a:t>preventiva</a:t>
                    </a:r>
                    <a:r>
                      <a:rPr lang="sr-Cyrl-RS" dirty="0"/>
                      <a:t>
40%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Sheet1!$H$4:$H$7</c:f>
              <c:strCache>
                <c:ptCount val="4"/>
                <c:pt idx="0">
                  <c:v>регистрација</c:v>
                </c:pt>
                <c:pt idx="1">
                  <c:v>рационалност -лекови</c:v>
                </c:pt>
                <c:pt idx="2">
                  <c:v>ефикасност</c:v>
                </c:pt>
                <c:pt idx="3">
                  <c:v>превентива</c:v>
                </c:pt>
              </c:strCache>
            </c:strRef>
          </c:cat>
          <c:val>
            <c:numRef>
              <c:f>Sheet1!$I$4:$I$7</c:f>
              <c:numCache>
                <c:formatCode>General</c:formatCode>
                <c:ptCount val="4"/>
                <c:pt idx="0">
                  <c:v>40</c:v>
                </c:pt>
                <c:pt idx="1">
                  <c:v>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AED62-AE2C-4193-B468-E79F21C651FE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54BFD-0BA5-45D8-87E6-101BE4B34C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0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sr-Latn-RS" dirty="0" smtClean="0"/>
              <a:t>Kapitacijom započinje proces uvođenja načina plaćanja “po učinku” za zaposlene u primarnoj zdravstvenoj zaštiti.</a:t>
            </a:r>
            <a:endParaRPr lang="sr-Cyrl-CS" dirty="0" smtClean="0"/>
          </a:p>
          <a:p>
            <a:pPr algn="just">
              <a:defRPr/>
            </a:pPr>
            <a:endParaRPr lang="sr-Cyrl-CS" dirty="0" smtClean="0"/>
          </a:p>
          <a:p>
            <a:pPr algn="just">
              <a:defRPr/>
            </a:pPr>
            <a:r>
              <a:rPr lang="sr-Latn-RS" dirty="0" smtClean="0"/>
              <a:t>Kapitacija, koja se kao sistem primenjuje u većini evropskih zemalja, uključujući i zemlje nastale raspadom bivše SFRJ, pripremala se u Srbiji više godina, prvo kroz Projekat Razvoj</a:t>
            </a:r>
            <a:r>
              <a:rPr lang="sr-Latn-RS" baseline="0" dirty="0" smtClean="0"/>
              <a:t> zdravstva Srbije, Ministarstva zdravlja i Svetske banke, pa kroz projekat Kapitacija, Ministarstva zdravlja i Evropske komisije, a zatim kroz rad Radne grupe za kapitaciju i od 2012. godine radom Radne grupe za kapitaciju u okviru RFZO.</a:t>
            </a:r>
            <a:endParaRPr lang="sr-Cyrl-CS" dirty="0" smtClean="0"/>
          </a:p>
          <a:p>
            <a:pPr algn="just">
              <a:defRPr/>
            </a:pPr>
            <a:r>
              <a:rPr lang="sr-Latn-RS" dirty="0" smtClean="0"/>
              <a:t>Primenjuje se na izabrane lekare, koji</a:t>
            </a:r>
            <a:r>
              <a:rPr lang="sr-Latn-RS" baseline="0" dirty="0" smtClean="0"/>
              <a:t> pružaju zdravstvenu zaštitu u Opštoj medicini, zaštiti žena, zaštiti dece i u dečijoj i preventivnoj i opštoj stomatologiji.</a:t>
            </a:r>
            <a:endParaRPr lang="sr-Cyrl-CS" dirty="0" smtClean="0"/>
          </a:p>
          <a:p>
            <a:pPr algn="just">
              <a:defRPr/>
            </a:pPr>
            <a:r>
              <a:rPr lang="sr-Latn-RS" dirty="0" smtClean="0"/>
              <a:t>Ne obuhvata sve lekare u PZZ.</a:t>
            </a:r>
            <a:r>
              <a:rPr lang="sr-Cyrl-CS" dirty="0" smtClean="0"/>
              <a:t> </a:t>
            </a:r>
          </a:p>
          <a:p>
            <a:pPr algn="just">
              <a:defRPr/>
            </a:pPr>
            <a:r>
              <a:rPr lang="sr-Latn-RS" dirty="0" smtClean="0"/>
              <a:t>Ne primenjuje se</a:t>
            </a:r>
            <a:r>
              <a:rPr lang="sr-Latn-RS" baseline="0" dirty="0" smtClean="0"/>
              <a:t> na:</a:t>
            </a:r>
            <a:endParaRPr lang="sr-Cyrl-CS" dirty="0" smtClean="0"/>
          </a:p>
          <a:p>
            <a:pPr algn="just">
              <a:buFontTx/>
              <a:buChar char="•"/>
              <a:defRPr/>
            </a:pPr>
            <a:r>
              <a:rPr lang="en-US" dirty="0" smtClean="0"/>
              <a:t>L</a:t>
            </a:r>
            <a:r>
              <a:rPr lang="sr-Latn-RS" dirty="0" smtClean="0"/>
              <a:t>ekare u kućnoj nezi</a:t>
            </a:r>
            <a:endParaRPr lang="en-US" dirty="0" smtClean="0"/>
          </a:p>
          <a:p>
            <a:pPr algn="just">
              <a:buFontTx/>
              <a:buChar char="•"/>
              <a:defRPr/>
            </a:pPr>
            <a:r>
              <a:rPr lang="sr-Latn-RS" dirty="0" smtClean="0"/>
              <a:t>Lekare u hitnoj pomoći</a:t>
            </a:r>
            <a:endParaRPr lang="en-US" dirty="0" smtClean="0"/>
          </a:p>
          <a:p>
            <a:pPr algn="just">
              <a:buFontTx/>
              <a:buChar char="•"/>
              <a:defRPr/>
            </a:pPr>
            <a:r>
              <a:rPr lang="sr-Latn-RS" dirty="0" smtClean="0"/>
              <a:t>Lekare na specijalizaciji</a:t>
            </a:r>
            <a:endParaRPr lang="en-US" dirty="0" smtClean="0"/>
          </a:p>
          <a:p>
            <a:pPr algn="just">
              <a:buFontTx/>
              <a:buChar char="•"/>
              <a:defRPr/>
            </a:pPr>
            <a:r>
              <a:rPr lang="sr-Latn-RS" dirty="0" smtClean="0"/>
              <a:t>Lekare početnike u prvih godinu dana rada</a:t>
            </a:r>
            <a:endParaRPr lang="sr-Cyrl-CS" dirty="0" smtClean="0"/>
          </a:p>
          <a:p>
            <a:pPr algn="just">
              <a:buFontTx/>
              <a:buChar char="•"/>
              <a:defRPr/>
            </a:pPr>
            <a:endParaRPr lang="sr-Cyrl-CS" dirty="0" smtClean="0"/>
          </a:p>
          <a:p>
            <a:pPr>
              <a:buFontTx/>
              <a:buNone/>
              <a:defRPr/>
            </a:pPr>
            <a:endParaRPr lang="sr-Cyrl-CS" dirty="0" smtClean="0">
              <a:solidFill>
                <a:srgbClr val="990033"/>
              </a:solidFill>
            </a:endParaRPr>
          </a:p>
          <a:p>
            <a:pPr>
              <a:buFontTx/>
              <a:buChar char="•"/>
              <a:defRPr/>
            </a:pPr>
            <a:endParaRPr lang="sr-Cyrl-CS" dirty="0" smtClean="0">
              <a:solidFill>
                <a:srgbClr val="990033"/>
              </a:solidFill>
            </a:endParaRPr>
          </a:p>
          <a:p>
            <a:pPr>
              <a:buFontTx/>
              <a:buChar char="•"/>
              <a:defRPr/>
            </a:pPr>
            <a:endParaRPr lang="sr-Cyrl-CS" dirty="0" smtClean="0">
              <a:solidFill>
                <a:srgbClr val="990033"/>
              </a:solidFill>
            </a:endParaRPr>
          </a:p>
          <a:p>
            <a:pPr>
              <a:buFontTx/>
              <a:buChar char="•"/>
              <a:defRPr/>
            </a:pPr>
            <a:endParaRPr lang="sr-Cyrl-CS" dirty="0" smtClean="0">
              <a:solidFill>
                <a:srgbClr val="990033"/>
              </a:solidFill>
            </a:endParaRPr>
          </a:p>
          <a:p>
            <a:pPr>
              <a:buFontTx/>
              <a:buChar char="•"/>
              <a:defRPr/>
            </a:pPr>
            <a:endParaRPr lang="en-US" dirty="0" smtClean="0">
              <a:solidFill>
                <a:srgbClr val="990033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0E2CE62-D471-40C7-8E52-F533066292F7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D53A-F22D-42BC-9ADC-E7446C0DD8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54BFD-0BA5-45D8-87E6-101BE4B34C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sr-Latn-RS" dirty="0" smtClean="0"/>
              <a:t>Za oblast opšte medicine,</a:t>
            </a:r>
            <a:r>
              <a:rPr lang="sr-Latn-RS" baseline="0" dirty="0" smtClean="0"/>
              <a:t> zdravstvene zaštite dece i zdravstvene zaštite žena kriterijumi su kao na slici.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F9DAE-C97F-4A6B-895A-31E3A133B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5F45A4-586B-46B6-8D70-0F6B3718301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100" dirty="0" smtClean="0"/>
              <a:t>Za svaku od kategorija određuje se ocena u</a:t>
            </a:r>
            <a:r>
              <a:rPr lang="sr-Latn-RS" sz="1100" baseline="0" dirty="0" smtClean="0"/>
              <a:t> rasponu od 0 do 10. Ocena 5 odgovara onoj vrednosti koja je jednaka proseku službe u kojoj zaposleni radi, za svaku kategoriju ponaosob. Registracija učestvuje sa 40% u ukupnoj oceni, pa se množi sa 0,4. Ocena za racionalnost se množi sa 0,2 jer ova kategorija ima “težinu” 20% i td.</a:t>
            </a:r>
            <a:endParaRPr lang="sr-Latn-RS" sz="1100" b="1" dirty="0" smtClean="0"/>
          </a:p>
          <a:p>
            <a:pPr algn="just">
              <a:defRPr/>
            </a:pPr>
            <a:r>
              <a:rPr lang="sr-Latn-RS" sz="1100" b="1" dirty="0" smtClean="0"/>
              <a:t>Da li je pravedno to što se u obzir n</a:t>
            </a:r>
            <a:r>
              <a:rPr lang="sr-Latn-RS" sz="1100" b="1" baseline="0" dirty="0" smtClean="0"/>
              <a:t>e uzimaju republički proseci</a:t>
            </a:r>
            <a:r>
              <a:rPr lang="sr-Cyrl-CS" sz="1100" b="1" dirty="0" smtClean="0"/>
              <a:t>?</a:t>
            </a:r>
            <a:r>
              <a:rPr lang="sr-Latn-RS" sz="1100" b="1" dirty="0" smtClean="0"/>
              <a:t> </a:t>
            </a:r>
            <a:r>
              <a:rPr lang="sr-Latn-RS" sz="1100" b="0" dirty="0" smtClean="0"/>
              <a:t>Desiće se da u nekom izuzetno vrednom i jakom</a:t>
            </a:r>
            <a:r>
              <a:rPr lang="sr-Latn-RS" sz="1100" b="0" baseline="0" dirty="0" smtClean="0"/>
              <a:t> timu, gde su i svi lekari veoma angažovani i svi proseci visoki, treba mnogo više truda i za ocenu 5, a ocena 10 je daleko, dok se za istu takvu ocenu 5 ne morate previše truditi ako radite u sredini gde su rezultati većine kolega skromni</a:t>
            </a:r>
            <a:r>
              <a:rPr lang="sr-Cyrl-CS" sz="1100" dirty="0" smtClean="0"/>
              <a:t>.</a:t>
            </a:r>
            <a:r>
              <a:rPr lang="sr-Latn-RS" sz="1100" dirty="0" smtClean="0"/>
              <a:t> </a:t>
            </a:r>
            <a:r>
              <a:rPr lang="en-US" sz="1100" b="1" dirty="0" smtClean="0"/>
              <a:t>T</a:t>
            </a:r>
            <a:r>
              <a:rPr lang="sr-Latn-RS" sz="1100" b="1" dirty="0" smtClean="0"/>
              <a:t>reba razmisliti</a:t>
            </a:r>
            <a:r>
              <a:rPr lang="sr-Latn-RS" sz="1100" b="1" baseline="0" dirty="0" smtClean="0"/>
              <a:t> o tome da li bi sistem bio pravedniji ukoliko bi se za kriterijume uzimali proseci na nivou Republike</a:t>
            </a:r>
            <a:r>
              <a:rPr lang="sr-Latn-RS" sz="1100" baseline="0" dirty="0" smtClean="0"/>
              <a:t>, jer bi se time omogućilo svakom lekaru da za isti broj registrovanih pacijenata i isto zalaganje dobije istu ocenu, bez obzira da li radi na Vračaru ili u Brusu npr.</a:t>
            </a:r>
            <a:r>
              <a:rPr lang="sr-Cyrl-CS" sz="1100" dirty="0" smtClean="0"/>
              <a:t> </a:t>
            </a:r>
          </a:p>
          <a:p>
            <a:pPr algn="just">
              <a:defRPr/>
            </a:pPr>
            <a:r>
              <a:rPr lang="sr-Latn-RS" sz="1100" dirty="0" smtClean="0"/>
              <a:t>Ali moramo biti svesni i velikih rizika</a:t>
            </a:r>
            <a:r>
              <a:rPr lang="sr-Latn-RS" sz="1100" baseline="0" dirty="0" smtClean="0"/>
              <a:t> ukoliko bismo prešli na republički prosek, jer postoje velike razlike u uslovima u kojima rade pojedini domovi zdravlja-pre svega se misli na razuđena i nerazvijena područja, gde bi nagli prelazak na republički prosek doveo do problema u radu onih domova zdravlja koji moraju da obezbede dostupnost zdravstvene zaštite i u udaljenim naseljima sa malim brojem stanovnika, tj. osiguranika. </a:t>
            </a:r>
            <a:r>
              <a:rPr lang="en-US" sz="1100" baseline="0" dirty="0" smtClean="0"/>
              <a:t>U</a:t>
            </a:r>
            <a:r>
              <a:rPr lang="sr-Latn-RS" sz="1100" baseline="0" dirty="0" smtClean="0"/>
              <a:t> Crnoj Gori je to rešeno dodatnim koeficijentima koji se dodaju na osnovni koeficijent za svako osigurano lice koje ima izabranog lekara na teritoriji te opštine.</a:t>
            </a:r>
          </a:p>
          <a:p>
            <a:pPr algn="just">
              <a:defRPr/>
            </a:pPr>
            <a:endParaRPr lang="sr-Latn-RS" sz="1100" baseline="0" dirty="0" smtClean="0"/>
          </a:p>
          <a:p>
            <a:pPr algn="just"/>
            <a:endParaRPr lang="sr-Cyrl-CS" sz="1100" dirty="0" smtClean="0"/>
          </a:p>
          <a:p>
            <a:pPr algn="just"/>
            <a:endParaRPr lang="sr-Cyrl-CS" sz="1100" dirty="0" smtClean="0"/>
          </a:p>
          <a:p>
            <a:pPr algn="just">
              <a:defRPr/>
            </a:pPr>
            <a:endParaRPr lang="en-US" sz="1100" dirty="0" smtClean="0"/>
          </a:p>
          <a:p>
            <a:pPr algn="just">
              <a:defRPr/>
            </a:pPr>
            <a:endParaRPr lang="sr-Cyrl-CS" sz="11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0B699E-0696-415E-B8AB-062AE1AEC3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200" dirty="0" smtClean="0"/>
              <a:t>Dakle, procenat</a:t>
            </a:r>
            <a:r>
              <a:rPr lang="sr-Latn-RS" sz="1200" baseline="0" dirty="0" smtClean="0"/>
              <a:t> osiguranika koji se registrovao kod izabranog lekara je znatno viši u odnosu na period pre promene načina finansiranja PZZ.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0E2CE62-D471-40C7-8E52-F533066292F7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D53A-F22D-42BC-9ADC-E7446C0DD8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0E2CE62-D471-40C7-8E52-F533066292F7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D53A-F22D-42BC-9ADC-E7446C0DD8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0E2CE62-D471-40C7-8E52-F533066292F7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D53A-F22D-42BC-9ADC-E7446C0DD89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Ovo su indikatori</a:t>
            </a:r>
            <a:r>
              <a:rPr lang="sr-Latn-RS" baseline="0" dirty="0" smtClean="0"/>
              <a:t> kvaliteta koje RFZO može da prati. Trebalo bi razmotriti koje od ovih indikatora bi trebalo uključiti u formulu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0E2CE62-D471-40C7-8E52-F533066292F7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D53A-F22D-42BC-9ADC-E7446C0DD89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3962400"/>
          </a:xfrm>
        </p:spPr>
        <p:txBody>
          <a:bodyPr>
            <a:normAutofit/>
          </a:bodyPr>
          <a:lstStyle/>
          <a:p>
            <a:pPr algn="ctr"/>
            <a:r>
              <a:rPr lang="sr-Latn-CS" sz="3600" b="1" dirty="0" smtClean="0">
                <a:solidFill>
                  <a:schemeClr val="tx1"/>
                </a:solidFill>
                <a:latin typeface="Arial Black" pitchFamily="34" charset="0"/>
                <a:cs typeface="Tahoma" pitchFamily="34" charset="0"/>
              </a:rPr>
              <a:t>Efekti reforme PZZ i predlozi za unapređenje</a:t>
            </a:r>
            <a:br>
              <a:rPr lang="sr-Latn-CS" sz="3600" b="1" dirty="0" smtClean="0">
                <a:solidFill>
                  <a:schemeClr val="tx1"/>
                </a:solidFill>
                <a:latin typeface="Arial Black" pitchFamily="34" charset="0"/>
                <a:cs typeface="Tahoma" pitchFamily="34" charset="0"/>
              </a:rPr>
            </a:br>
            <a:r>
              <a:rPr lang="sr-Latn-CS" sz="3600" b="1" dirty="0" smtClean="0">
                <a:solidFill>
                  <a:schemeClr val="tx1"/>
                </a:solidFill>
                <a:latin typeface="Arial Black" pitchFamily="34" charset="0"/>
                <a:cs typeface="Tahoma" pitchFamily="34" charset="0"/>
              </a:rPr>
              <a:t/>
            </a:r>
            <a:br>
              <a:rPr lang="sr-Latn-CS" sz="3600" b="1" dirty="0" smtClean="0">
                <a:solidFill>
                  <a:schemeClr val="tx1"/>
                </a:solidFill>
                <a:latin typeface="Arial Black" pitchFamily="34" charset="0"/>
                <a:cs typeface="Tahoma" pitchFamily="34" charset="0"/>
              </a:rPr>
            </a:br>
            <a:r>
              <a:rPr lang="sr-Latn-CS" sz="3600" b="1" dirty="0">
                <a:solidFill>
                  <a:schemeClr val="tx1"/>
                </a:solidFill>
                <a:latin typeface="Arial Black" pitchFamily="34" charset="0"/>
                <a:cs typeface="Tahoma" pitchFamily="34" charset="0"/>
              </a:rPr>
              <a:t/>
            </a:r>
            <a:br>
              <a:rPr lang="sr-Latn-CS" sz="3600" b="1" dirty="0">
                <a:solidFill>
                  <a:schemeClr val="tx1"/>
                </a:solidFill>
                <a:latin typeface="Arial Black" pitchFamily="34" charset="0"/>
                <a:cs typeface="Tahoma" pitchFamily="34" charset="0"/>
              </a:rPr>
            </a:br>
            <a:r>
              <a:rPr lang="sr-Latn-CS" sz="1400" b="1" dirty="0" smtClean="0">
                <a:solidFill>
                  <a:schemeClr val="tx1"/>
                </a:solidFill>
                <a:latin typeface="Arial Black" pitchFamily="34" charset="0"/>
                <a:cs typeface="Tahoma" pitchFamily="34" charset="0"/>
              </a:rPr>
              <a:t>Dr Simo Vuković</a:t>
            </a:r>
            <a:br>
              <a:rPr lang="sr-Latn-CS" sz="1400" b="1" dirty="0" smtClean="0">
                <a:solidFill>
                  <a:schemeClr val="tx1"/>
                </a:solidFill>
                <a:latin typeface="Arial Black" pitchFamily="34" charset="0"/>
                <a:cs typeface="Tahoma" pitchFamily="34" charset="0"/>
              </a:rPr>
            </a:br>
            <a:r>
              <a:rPr lang="sr-Latn-CS" sz="1100" b="1" dirty="0" smtClean="0">
                <a:solidFill>
                  <a:schemeClr val="tx1"/>
                </a:solidFill>
                <a:latin typeface="Arial Black" pitchFamily="34" charset="0"/>
                <a:cs typeface="Tahoma" pitchFamily="34" charset="0"/>
              </a:rPr>
              <a:t>2016</a:t>
            </a: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09600" y="731519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58" y="720478"/>
            <a:ext cx="3429000" cy="94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sr-Latn-CS" sz="3600" dirty="0" smtClean="0">
                <a:solidFill>
                  <a:schemeClr val="tx1"/>
                </a:solidFill>
                <a:latin typeface="Calibri (body)"/>
              </a:rPr>
              <a:t>Vrednost Rp / opšta medicina/ po osiguraniku-2010/2016</a:t>
            </a:r>
            <a:endParaRPr lang="en-US" sz="3600" dirty="0">
              <a:solidFill>
                <a:schemeClr val="tx1"/>
              </a:solidFill>
              <a:latin typeface="Calibri (body)"/>
            </a:endParaRPr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/>
        </p:nvGraphicFramePr>
        <p:xfrm>
          <a:off x="2357422" y="2895600"/>
          <a:ext cx="6572294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8826"/>
                <a:gridCol w="1097547"/>
                <a:gridCol w="1188468"/>
                <a:gridCol w="2357453"/>
              </a:tblGrid>
              <a:tr h="41624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USTANOVA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/>
                        <a:t>BROJ LEKARA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BROJ </a:t>
                      </a:r>
                      <a:r>
                        <a:rPr lang="en-US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PACIJENATA</a:t>
                      </a:r>
                      <a:endParaRPr lang="en-US" sz="16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PROSEK PO PACIJENTU / KOREKTIVNIM FAKTOROM  NA NIVOU REPUBLIKE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ZC NOVI PAZAR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20,881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3,891.88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ADA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5,833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2,676.91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BAČKA TOPOLA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11,785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2,478.27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LAZAREVAC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13,919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2,426.20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ZC ZAJEČAR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26,150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2,331.24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ZVEZDARA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43,165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2,292.74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ZC KNJAŽEVAC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15,135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2,225.10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ZC NEGOTIN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12,887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2,215.56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KRAGUJEVAC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64,984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2,164.52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LAJKOVAC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4,506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2,145.11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/>
        </p:nvGraphicFramePr>
        <p:xfrm>
          <a:off x="1357292" y="2209800"/>
          <a:ext cx="6572294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097547"/>
                <a:gridCol w="1188468"/>
                <a:gridCol w="2357453"/>
              </a:tblGrid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latin typeface="+mn-lt"/>
                        </a:rPr>
                        <a:t>USTANOVA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BROJ LEKARA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BROJ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PACIJENATA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PROSEK PO PACIJENTU / KOREKTIVNIM FAKTOROM  NA NIVOU REPUBLIKE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GROCKA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24,109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1,838.84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BAČKA PALANKA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25,496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1,807.38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NOVI BEOGRAD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67,862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1,803.30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Z</a:t>
                      </a:r>
                      <a:r>
                        <a:rPr lang="sr-Latn-C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ČAČAK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63,773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1,795.10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KOVIN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9,847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1,793.16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SOMBOR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32,227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1,787.45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NIŠ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76,655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1,786.42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Z</a:t>
                      </a:r>
                      <a:r>
                        <a:rPr lang="sr-Latn-C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VALJEVO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46,776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1,785.65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Z</a:t>
                      </a:r>
                      <a:r>
                        <a:rPr lang="sr-Latn-C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PIROT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22,042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1,785.01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TRSTENIK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18,771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1,767.45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399" y="1752604"/>
          <a:ext cx="8839199" cy="49726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8179"/>
                <a:gridCol w="1076512"/>
                <a:gridCol w="1219110"/>
                <a:gridCol w="1143000"/>
                <a:gridCol w="1271118"/>
                <a:gridCol w="1345640"/>
                <a:gridCol w="1345640"/>
              </a:tblGrid>
              <a:tr h="2309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USTANOVA</a:t>
                      </a: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sr-Latn-RS" sz="14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2016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1616491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BROJ LEKARA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BROJ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PACIJENATA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PROSEK PO PACIJENTU / KOREKTIVNIM FAKTOROM  NA NIVOU REPUBLIKE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BROJ LEKARA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BROJ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PACIJENATA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PROSEK PO PACIJENTU / KOREKTIVNIM FAKTOROM  NA NIVOU REPUBLIKE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2309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BLACE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7,427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1,045.24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7,290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2338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ŽITORADJA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6,898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991.69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7,711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46185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VELIKA PLANA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10,687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913.11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20,894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2309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ŽABALJ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10,468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856.18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13,241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2309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BRUS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5,454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825.84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7,102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2309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SVRLJIG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7,734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806.07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Calibri (body)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17.834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2309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MEDVEĐA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5,045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747.26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4,934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23383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SOKOBANJA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6,259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739.35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12,037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3994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GADŽIN HAN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5,211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717.66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6,395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64170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MEROŠINA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6,767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548.98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6,470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144000" y="6492875"/>
            <a:ext cx="2133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/>
        </p:nvSpPr>
        <p:spPr>
          <a:xfrm>
            <a:off x="304800" y="62484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867400" y="38862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867400" y="48006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867400" y="54864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67400" y="41148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867400" y="57150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315200" y="38862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391400" y="44958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391400" y="48006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391400" y="41148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467600" y="50292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391400" y="54864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391400" y="57150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686800" y="5486400"/>
            <a:ext cx="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867400" y="44958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867400" y="50292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867400" y="52578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67400" y="6096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315200" y="35814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391400" y="52578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391400" y="6096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686800" y="35814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686800" y="3810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686800" y="41148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686800" y="4572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686800" y="48006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686800" y="50292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686800" y="52578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686800" y="57912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686800" y="61722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chemeClr val="tx1"/>
                </a:solidFill>
                <a:latin typeface="Calibri (body)"/>
              </a:rPr>
              <a:t>Opšte zadovoljstvo korisnika zdravstvenih usluga</a:t>
            </a:r>
            <a:endParaRPr lang="en-US" sz="3600" dirty="0">
              <a:solidFill>
                <a:schemeClr val="tx1"/>
              </a:solidFill>
              <a:latin typeface="Calibri (body)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19400"/>
          <a:ext cx="8077199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024"/>
                <a:gridCol w="791882"/>
                <a:gridCol w="1017494"/>
                <a:gridCol w="1066800"/>
                <a:gridCol w="1295400"/>
                <a:gridCol w="1371599"/>
              </a:tblGrid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150876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S</a:t>
                      </a:r>
                      <a:r>
                        <a:rPr lang="sr-Latn-RS" sz="20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rednja ocena zadovoljstva korisnika usluga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3,96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3,90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3,94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3,96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4,02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934200" y="3429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15000" y="3429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48200" y="3429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733800" y="3429000"/>
            <a:ext cx="0" cy="2286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RS" sz="3600" b="1" dirty="0" smtClean="0">
                <a:solidFill>
                  <a:schemeClr val="tx1"/>
                </a:solidFill>
                <a:latin typeface="Calibri (body)"/>
              </a:rPr>
              <a:t>Predlozi za unapređenje</a:t>
            </a:r>
            <a:endParaRPr lang="en-US" sz="3600" dirty="0" smtClean="0">
              <a:solidFill>
                <a:schemeClr val="hlink"/>
              </a:solidFill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sr-Latn-RS" sz="2800" dirty="0" smtClean="0">
                <a:latin typeface="Calibri (body)"/>
              </a:rPr>
              <a:t>Rast varijabilnog dela plate, vezan za rast plata u Republici (već od januara 2017. od planiranog povećanja plata od 5%, za 1% uvećati varijabilitet)</a:t>
            </a:r>
            <a:endParaRPr lang="en-US" sz="2800" dirty="0" smtClean="0">
              <a:latin typeface="Calibri (body)"/>
            </a:endParaRPr>
          </a:p>
          <a:p>
            <a:pPr eaLnBrk="1" hangingPunct="1">
              <a:buFont typeface="Arial" pitchFamily="34" charset="0"/>
              <a:buNone/>
            </a:pPr>
            <a:endParaRPr lang="sr-Latn-CS" sz="2800" dirty="0" smtClean="0">
              <a:latin typeface="Calibri (body)"/>
            </a:endParaRPr>
          </a:p>
          <a:p>
            <a:pPr eaLnBrk="1" hangingPunct="1"/>
            <a:r>
              <a:rPr lang="sr-Latn-RS" sz="2800" dirty="0" smtClean="0">
                <a:latin typeface="Calibri (body)"/>
              </a:rPr>
              <a:t>Postepeni prelazak na republički prosek, uz korekcije za nerazvijena i razuđena područja</a:t>
            </a:r>
            <a:endParaRPr lang="sr-Cyrl-CS" sz="2800" dirty="0" smtClean="0">
              <a:latin typeface="Calibri (body)"/>
            </a:endParaRPr>
          </a:p>
          <a:p>
            <a:pPr eaLnBrk="1" hangingPunct="1"/>
            <a:endParaRPr lang="sr-Cyrl-CS" sz="2800" dirty="0" smtClean="0">
              <a:latin typeface="Calibri (body)"/>
            </a:endParaRPr>
          </a:p>
          <a:p>
            <a:pPr eaLnBrk="1" hangingPunct="1"/>
            <a:r>
              <a:rPr lang="sr-Latn-RS" sz="2800" dirty="0" smtClean="0">
                <a:latin typeface="Calibri (body)"/>
              </a:rPr>
              <a:t>Uvođenje novih parametara za praćenje kvaliteta</a:t>
            </a:r>
            <a:endParaRPr lang="sr-Cyrl-CS" sz="2800" dirty="0" smtClean="0">
              <a:latin typeface="Calibri (body)"/>
            </a:endParaRPr>
          </a:p>
          <a:p>
            <a:pPr eaLnBrk="1" hangingPunct="1"/>
            <a:endParaRPr lang="sr-Cyrl-CS" sz="2800" dirty="0" smtClean="0">
              <a:latin typeface="Calibri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514601" y="228600"/>
            <a:ext cx="6629400" cy="838200"/>
          </a:xfrm>
        </p:spPr>
        <p:txBody>
          <a:bodyPr/>
          <a:lstStyle/>
          <a:p>
            <a:r>
              <a:rPr lang="sr-Latn-CS" sz="4000" dirty="0" smtClean="0">
                <a:solidFill>
                  <a:schemeClr val="tx1"/>
                </a:solidFill>
                <a:latin typeface="Calibri (body)"/>
              </a:rPr>
              <a:t>Dodatni indikatori kvaliteta</a:t>
            </a:r>
            <a:endParaRPr lang="en-US" sz="4000" dirty="0" smtClean="0">
              <a:solidFill>
                <a:schemeClr val="tx1"/>
              </a:solidFill>
              <a:latin typeface="Calibri (body)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42844" y="1142984"/>
          <a:ext cx="8839200" cy="516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140"/>
                <a:gridCol w="7600060"/>
              </a:tblGrid>
              <a:tr h="516467"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2000" b="1" i="0" u="none" strike="noStrike" dirty="0" smtClean="0">
                          <a:latin typeface="Arial"/>
                        </a:rPr>
                        <a:t>Šifra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sr-Latn-CS" sz="2000" b="1" i="0" u="none" strike="noStrike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Indikator</a:t>
                      </a:r>
                      <a:endParaRPr kumimoji="0" lang="en-US" sz="2000" b="1" i="0" u="none" strike="noStrike" kern="1200" dirty="0" smtClean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600" b="1" i="0" u="none" strike="noStrike" noProof="0" smtClean="0">
                          <a:latin typeface="Arial"/>
                        </a:rPr>
                        <a:t>Q1</a:t>
                      </a:r>
                      <a:endParaRPr lang="x-none" sz="1600" b="1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600" b="0" i="0" u="none" strike="noStrike" noProof="0" smtClean="0">
                          <a:latin typeface="Arial"/>
                        </a:rPr>
                        <a:t>Procenat registrovanih korisnika koji su iz bilo kog razloga posetili svog izabranog lekara.</a:t>
                      </a:r>
                      <a:endParaRPr lang="x-none" sz="1600" b="0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600" b="1" i="0" u="none" strike="noStrike" noProof="0" smtClean="0">
                          <a:latin typeface="Arial"/>
                        </a:rPr>
                        <a:t>Q2</a:t>
                      </a:r>
                      <a:endParaRPr lang="x-none" sz="1600" b="1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600" b="0" i="0" u="none" strike="noStrike" noProof="0" smtClean="0">
                          <a:latin typeface="Arial"/>
                        </a:rPr>
                        <a:t>Odnos prvih i ponovnih pregleda radi lečenja kod izabranog lekara.</a:t>
                      </a:r>
                      <a:endParaRPr lang="x-none" sz="1600" b="0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600" b="1" i="0" u="none" strike="noStrike" noProof="0" smtClean="0">
                          <a:latin typeface="Arial"/>
                        </a:rPr>
                        <a:t>Q3</a:t>
                      </a:r>
                      <a:endParaRPr lang="x-none" sz="1600" b="1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600" b="0" i="0" u="none" strike="noStrike" noProof="0" smtClean="0">
                          <a:latin typeface="Arial"/>
                        </a:rPr>
                        <a:t>Odnos broja uputa izdatih za specijalističko-konsultativni pregled i ukupnog broja poseta kod lekara.</a:t>
                      </a:r>
                      <a:endParaRPr lang="x-none" sz="1600" b="0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600" b="1" i="0" u="none" strike="noStrike" noProof="0" smtClean="0">
                          <a:latin typeface="Arial"/>
                        </a:rPr>
                        <a:t>Q4</a:t>
                      </a:r>
                      <a:endParaRPr lang="x-none" sz="1600" b="1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600" b="0" i="0" u="none" strike="noStrike" noProof="0" smtClean="0">
                          <a:latin typeface="Arial"/>
                        </a:rPr>
                        <a:t>Procenat preventivnih pregleda u ukupnom broju pregleda i poseta kod lekara.</a:t>
                      </a:r>
                      <a:endParaRPr lang="x-none" sz="1600" b="0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600" b="1" i="0" u="none" strike="noStrike" noProof="0" smtClean="0">
                          <a:latin typeface="Arial"/>
                        </a:rPr>
                        <a:t>Q5</a:t>
                      </a:r>
                      <a:endParaRPr lang="x-none" sz="1600" b="1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600" b="0" i="0" u="none" strike="noStrike" noProof="0" smtClean="0">
                          <a:latin typeface="Arial"/>
                        </a:rPr>
                        <a:t>Obuhvat registrovanih korisnika starijih od 65 godina vakcinacijom protiv sezonskog gripa.</a:t>
                      </a:r>
                      <a:endParaRPr lang="x-none" sz="1600" b="0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600" b="1" i="0" u="none" strike="noStrike" noProof="0" smtClean="0">
                          <a:latin typeface="Arial"/>
                        </a:rPr>
                        <a:t>Q6</a:t>
                      </a:r>
                      <a:endParaRPr lang="x-none" sz="1600" b="1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600" b="0" i="0" u="none" strike="noStrike" noProof="0" smtClean="0">
                          <a:latin typeface="Arial"/>
                        </a:rPr>
                        <a:t>Procenat obolelih od šećerne bolesti (E10-E14) kod kojih je bar jednom određena vrednost glikoliziranog hemoglobina (HbA1c).</a:t>
                      </a:r>
                      <a:endParaRPr lang="x-none" sz="1600" b="0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600" b="1" i="0" u="none" strike="noStrike" noProof="0" smtClean="0">
                          <a:latin typeface="Arial"/>
                        </a:rPr>
                        <a:t>Q7</a:t>
                      </a:r>
                      <a:endParaRPr lang="x-none" sz="1600" b="1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600" b="0" i="0" u="none" strike="noStrike" noProof="0" smtClean="0">
                          <a:latin typeface="Arial"/>
                        </a:rPr>
                        <a:t>Procenat registrovanih korisnika starijih od 50 godina kojima je urađen test na krvavljenje u stolici (hemokult test).</a:t>
                      </a:r>
                      <a:endParaRPr lang="x-none" sz="1600" b="0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600" b="1" i="0" u="none" strike="noStrike" noProof="0" smtClean="0">
                          <a:latin typeface="Arial"/>
                        </a:rPr>
                        <a:t>Q8</a:t>
                      </a:r>
                      <a:endParaRPr lang="x-none" sz="1600" b="1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600" b="0" i="0" u="none" strike="noStrike" noProof="0" smtClean="0">
                          <a:latin typeface="Arial"/>
                        </a:rPr>
                        <a:t>Procenat korisnica od 25 do 69 godina starosti obuhvaćenih ciljanim pregledom radi ranog otkrivanje raka grlića materice.</a:t>
                      </a:r>
                      <a:endParaRPr lang="x-none" sz="1600" b="0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600" b="1" i="0" u="none" strike="noStrike" noProof="0" smtClean="0">
                          <a:latin typeface="Arial"/>
                        </a:rPr>
                        <a:t>Q9</a:t>
                      </a:r>
                      <a:endParaRPr lang="x-none" sz="1600" b="1" i="0" u="none" strike="noStrike" noProof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600" b="0" i="0" u="none" strike="noStrike" noProof="0" dirty="0" smtClean="0">
                          <a:latin typeface="Arial"/>
                        </a:rPr>
                        <a:t>Procenat korisnica od 45 do 69 godina starosti koje su upućene na mamografiju od bilo kog izabranog ginekologa u poslednjih 12 meseci. </a:t>
                      </a:r>
                      <a:endParaRPr lang="x-none" sz="1600" b="0" i="0" u="none" strike="noStrike" noProof="0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010400" cy="106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r-Latn-RS" sz="2200" b="1" dirty="0" smtClean="0">
                <a:solidFill>
                  <a:schemeClr val="tx1"/>
                </a:solidFill>
              </a:rPr>
              <a:t>KAPITACIONA FORMULA ZA IZABRANE LEKARE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4914" t="37039" r="10320" b="24237"/>
          <a:stretch>
            <a:fillRect/>
          </a:stretch>
        </p:blipFill>
        <p:spPr>
          <a:xfrm>
            <a:off x="381000" y="1881188"/>
            <a:ext cx="3962400" cy="1547812"/>
          </a:xfrm>
        </p:spPr>
      </p:pic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4" cstate="print"/>
          <a:srcRect l="16667" t="34666" r="10001" b="27112"/>
          <a:stretch>
            <a:fillRect/>
          </a:stretch>
        </p:blipFill>
        <p:spPr bwMode="auto">
          <a:xfrm>
            <a:off x="4724400" y="1914525"/>
            <a:ext cx="440531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9"/>
          <p:cNvPicPr>
            <a:picLocks noChangeAspect="1" noChangeArrowheads="1"/>
          </p:cNvPicPr>
          <p:nvPr/>
        </p:nvPicPr>
        <p:blipFill>
          <a:blip r:embed="rId5" cstate="print"/>
          <a:srcRect l="11176" t="37039" r="9384" b="10768"/>
          <a:stretch>
            <a:fillRect/>
          </a:stretch>
        </p:blipFill>
        <p:spPr bwMode="auto">
          <a:xfrm>
            <a:off x="4408488" y="3581400"/>
            <a:ext cx="465931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3"/>
          <p:cNvPicPr>
            <a:picLocks noChangeAspect="1" noChangeArrowheads="1"/>
          </p:cNvPicPr>
          <p:nvPr/>
        </p:nvPicPr>
        <p:blipFill>
          <a:blip r:embed="rId6" cstate="print"/>
          <a:srcRect l="13045" t="23570" r="10320" b="28795"/>
          <a:stretch>
            <a:fillRect/>
          </a:stretch>
        </p:blipFill>
        <p:spPr bwMode="auto">
          <a:xfrm>
            <a:off x="0" y="3657600"/>
            <a:ext cx="487680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505200" y="617220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sr-Latn-CS" dirty="0" smtClean="0"/>
              <a:t>Promena načina finansiranja primarne zdravstvene zaštite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/>
        </p:nvSpPr>
        <p:spPr>
          <a:xfrm>
            <a:off x="304800" y="62484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tx1"/>
                </a:solidFill>
                <a:latin typeface="Calibri (body)"/>
              </a:rPr>
              <a:t>REGULATIVA</a:t>
            </a:r>
            <a:endParaRPr lang="en-US" b="1" dirty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 smtClean="0">
                <a:latin typeface="Calibri (body)"/>
              </a:rPr>
              <a:t>1. jula 2012. -</a:t>
            </a:r>
            <a:r>
              <a:rPr lang="sr-Latn-RS" sz="2800" i="1" dirty="0" smtClean="0">
                <a:latin typeface="Calibri (body)"/>
              </a:rPr>
              <a:t>Uredba o korektivnom koeficijentu, najvećem procentualnom uvećanju plate osnovne plate, kriterijumima i merilima za deo plate koji se ostvaruje po osnovu radnog učinka, kao i načinu obračuna plate zaposlenih u zdravstvenim ustanovama (Sl. Glasnik RS broj100/11)</a:t>
            </a:r>
          </a:p>
          <a:p>
            <a:pPr>
              <a:buNone/>
            </a:pPr>
            <a:endParaRPr lang="sr-Latn-RS" sz="2800" dirty="0" smtClean="0">
              <a:latin typeface="Calibri (body)"/>
            </a:endParaRPr>
          </a:p>
          <a:p>
            <a:pPr>
              <a:buNone/>
            </a:pPr>
            <a:endParaRPr lang="sr-Latn-RS" sz="2800" dirty="0" smtClean="0">
              <a:latin typeface="Calibri (body)"/>
            </a:endParaRPr>
          </a:p>
          <a:p>
            <a:pPr>
              <a:buNone/>
            </a:pPr>
            <a:r>
              <a:rPr lang="sr-Latn-RS" dirty="0" smtClean="0">
                <a:latin typeface="Calibri (body)"/>
              </a:rPr>
              <a:t>- Zakon o zdravstvenom osiguranju (čl.181)</a:t>
            </a:r>
            <a:endParaRPr lang="sr-Latn-RS" dirty="0" smtClean="0">
              <a:latin typeface="Calibri (body)"/>
            </a:endParaRPr>
          </a:p>
          <a:p>
            <a:endParaRPr lang="en-US" dirty="0">
              <a:latin typeface="Calibri (body)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3276600" y="4267200"/>
            <a:ext cx="10668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solidFill>
                  <a:schemeClr val="tx1"/>
                </a:solidFill>
                <a:latin typeface="Calibri (body)"/>
              </a:rPr>
              <a:t>OBRAČUN PLATA</a:t>
            </a:r>
            <a:endParaRPr lang="en-US" sz="3600" dirty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sr-Latn-RS" sz="1900" dirty="0" smtClean="0">
                <a:latin typeface="Calibri (body)"/>
              </a:rPr>
              <a:t>Ukupna plata se sastoji iz:</a:t>
            </a:r>
          </a:p>
          <a:p>
            <a:r>
              <a:rPr lang="en-US" sz="1900" dirty="0" smtClean="0">
                <a:latin typeface="Calibri (body)"/>
              </a:rPr>
              <a:t>O</a:t>
            </a:r>
            <a:r>
              <a:rPr lang="sr-Latn-RS" sz="1900" dirty="0" smtClean="0">
                <a:latin typeface="Calibri (body)"/>
              </a:rPr>
              <a:t>snovnog (fiksnog) dela plate i</a:t>
            </a:r>
            <a:endParaRPr lang="en-US" sz="1900" dirty="0" smtClean="0">
              <a:latin typeface="Calibri (body)"/>
            </a:endParaRPr>
          </a:p>
          <a:p>
            <a:r>
              <a:rPr lang="sr-Latn-RS" sz="1900" dirty="0" smtClean="0">
                <a:latin typeface="Calibri (body)"/>
              </a:rPr>
              <a:t>dela plate po osnovu radnog učinka (varijabilni deo).</a:t>
            </a:r>
            <a:r>
              <a:rPr lang="en-US" sz="1900" dirty="0" smtClean="0">
                <a:latin typeface="Calibri (body)"/>
              </a:rPr>
              <a:t> </a:t>
            </a:r>
            <a:r>
              <a:rPr lang="sr-Cyrl-CS" sz="1900" dirty="0" smtClean="0">
                <a:latin typeface="Calibri (body)"/>
              </a:rPr>
              <a:t> </a:t>
            </a:r>
            <a:endParaRPr lang="sr-Latn-RS" sz="1900" dirty="0" smtClean="0">
              <a:latin typeface="Calibri (body)"/>
            </a:endParaRPr>
          </a:p>
          <a:p>
            <a:pPr marL="0" indent="0">
              <a:buNone/>
            </a:pPr>
            <a:r>
              <a:rPr lang="sr-Latn-RS" sz="1900" dirty="0" smtClean="0">
                <a:latin typeface="Calibri (body)"/>
              </a:rPr>
              <a:t>             </a:t>
            </a:r>
          </a:p>
          <a:p>
            <a:pPr marL="0" indent="0">
              <a:buNone/>
            </a:pPr>
            <a:r>
              <a:rPr lang="sr-Latn-RS" sz="1900" dirty="0">
                <a:latin typeface="Calibri (body)"/>
              </a:rPr>
              <a:t> </a:t>
            </a:r>
            <a:r>
              <a:rPr lang="sr-Latn-RS" sz="1900" dirty="0" smtClean="0">
                <a:latin typeface="Calibri (body)"/>
              </a:rPr>
              <a:t>        2008 (polazna ideja)...30%</a:t>
            </a:r>
          </a:p>
          <a:p>
            <a:pPr marL="0" indent="0">
              <a:buNone/>
            </a:pPr>
            <a:endParaRPr lang="sr-Latn-RS" sz="1900" dirty="0">
              <a:latin typeface="Calibri (body)"/>
            </a:endParaRPr>
          </a:p>
          <a:p>
            <a:pPr marL="0" indent="0">
              <a:buNone/>
            </a:pPr>
            <a:r>
              <a:rPr lang="sr-Latn-RS" sz="1900" dirty="0" smtClean="0">
                <a:latin typeface="Calibri (body)"/>
              </a:rPr>
              <a:t>                  2012 (predlog Uredbe)...22,22%</a:t>
            </a:r>
          </a:p>
          <a:p>
            <a:pPr marL="0" indent="0">
              <a:buNone/>
            </a:pPr>
            <a:endParaRPr lang="sr-Latn-RS" sz="1900" dirty="0">
              <a:latin typeface="Calibri (body)"/>
            </a:endParaRPr>
          </a:p>
          <a:p>
            <a:pPr marL="0" indent="0">
              <a:buNone/>
            </a:pPr>
            <a:r>
              <a:rPr lang="sr-Latn-RS" sz="1900" dirty="0" smtClean="0">
                <a:latin typeface="Calibri (body)"/>
              </a:rPr>
              <a:t>                                 2013 (Uredba)...4%</a:t>
            </a:r>
          </a:p>
          <a:p>
            <a:pPr marL="0" indent="0">
              <a:buNone/>
            </a:pPr>
            <a:endParaRPr lang="sr-Latn-RS" sz="1900" dirty="0">
              <a:latin typeface="Calibri (body)"/>
            </a:endParaRPr>
          </a:p>
          <a:p>
            <a:pPr marL="0" indent="0">
              <a:buNone/>
            </a:pPr>
            <a:r>
              <a:rPr lang="sr-Latn-RS" sz="1900" dirty="0" smtClean="0">
                <a:latin typeface="Calibri (body)"/>
              </a:rPr>
              <a:t>                                                2016 (Uredba)...8,08%</a:t>
            </a:r>
            <a:endParaRPr lang="pl-PL" sz="1900" dirty="0" smtClean="0">
              <a:latin typeface="Calibri (body)"/>
            </a:endParaRPr>
          </a:p>
          <a:p>
            <a:endParaRPr lang="sr-Latn-RS" dirty="0" smtClean="0"/>
          </a:p>
          <a:p>
            <a:endParaRPr lang="sr-Latn-RS" dirty="0"/>
          </a:p>
          <a:p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5800" y="3200400"/>
            <a:ext cx="15240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b="1" dirty="0" smtClean="0">
                <a:solidFill>
                  <a:schemeClr val="tx1"/>
                </a:solidFill>
              </a:rPr>
              <a:t>Kriterijumi za deo plate po učinku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CE311-6E77-4B62-A953-4B04A452C3B5}" type="slidenum">
              <a:rPr lang="sr-Latn-CS" smtClean="0"/>
              <a:pPr>
                <a:defRPr/>
              </a:pPr>
              <a:t>5</a:t>
            </a:fld>
            <a:endParaRPr lang="sr-Latn-CS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b="1" dirty="0" smtClean="0">
                <a:solidFill>
                  <a:schemeClr val="tx1"/>
                </a:solidFill>
              </a:rPr>
              <a:t>Kriterijumi za deo plate po učinku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00B22-84CD-4105-A46A-29C153416F4F}" type="slidenum">
              <a:rPr lang="sr-Latn-CS" smtClean="0"/>
              <a:pPr>
                <a:defRPr/>
              </a:pPr>
              <a:t>6</a:t>
            </a:fld>
            <a:endParaRPr lang="sr-Latn-C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b="1" dirty="0" smtClean="0">
                <a:solidFill>
                  <a:schemeClr val="tx1"/>
                </a:solidFill>
              </a:rPr>
              <a:t>Ocena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sr-Latn-RS" dirty="0" smtClean="0"/>
              <a:t>Za svaku od navedenih kategorija određuje se ocena u rasponu od 0 do 10.</a:t>
            </a:r>
            <a:endParaRPr lang="sr-Cyrl-CS" dirty="0" smtClean="0"/>
          </a:p>
          <a:p>
            <a:pPr marL="0" indent="0" algn="just">
              <a:buFontTx/>
              <a:buNone/>
              <a:defRPr/>
            </a:pPr>
            <a:endParaRPr lang="sr-Cyrl-CS" sz="2400" dirty="0" smtClean="0"/>
          </a:p>
          <a:p>
            <a:pPr marL="0" indent="0" algn="just">
              <a:buFontTx/>
              <a:buNone/>
              <a:defRPr/>
            </a:pPr>
            <a:endParaRPr lang="x-none" sz="2400" dirty="0" smtClean="0"/>
          </a:p>
          <a:p>
            <a:pPr marL="0" indent="0" algn="just"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>
              <a:solidFill>
                <a:srgbClr val="990033"/>
              </a:solidFill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14BD6-051D-42DF-BA29-D5F0E89D0BA4}" type="slidenum">
              <a:rPr lang="sr-Latn-CS" smtClean="0"/>
              <a:pPr>
                <a:defRPr/>
              </a:pPr>
              <a:t>7</a:t>
            </a:fld>
            <a:endParaRPr lang="sr-Latn-C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2743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en-US" sz="32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26670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sr-Latn-RS" sz="2400" dirty="0" smtClean="0"/>
              <a:t>Sva vrednovanja uspešnosti rada lekara po važećoj Uredbi računaju se u odnosu na prosečne vrednosti njegove ustanove, osim recepata</a:t>
            </a:r>
            <a:r>
              <a:rPr lang="sr-Cyrl-CS" sz="2400" dirty="0" smtClean="0"/>
              <a:t>.</a:t>
            </a:r>
            <a:endParaRPr lang="sr-Cyrl-CS" sz="2400" dirty="0"/>
          </a:p>
          <a:p>
            <a:pPr algn="just" eaLnBrk="0" hangingPunct="0">
              <a:spcBef>
                <a:spcPct val="20000"/>
              </a:spcBef>
              <a:defRPr/>
            </a:pPr>
            <a:endParaRPr lang="sr-Cyrl-CS" sz="2400" kern="0" dirty="0">
              <a:solidFill>
                <a:srgbClr val="990033"/>
              </a:solidFill>
              <a:latin typeface="+mn-lt"/>
              <a:cs typeface="+mn-cs"/>
            </a:endParaRPr>
          </a:p>
          <a:p>
            <a:pPr algn="just" eaLnBrk="0" hangingPunct="0">
              <a:spcBef>
                <a:spcPct val="20000"/>
              </a:spcBef>
              <a:defRPr/>
            </a:pPr>
            <a:endParaRPr lang="x-none" sz="2400" kern="0">
              <a:solidFill>
                <a:srgbClr val="990033"/>
              </a:solidFill>
              <a:latin typeface="+mn-lt"/>
              <a:cs typeface="+mn-cs"/>
            </a:endParaRPr>
          </a:p>
          <a:p>
            <a:pPr algn="just" eaLnBrk="0" hangingPunct="0">
              <a:spcBef>
                <a:spcPct val="20000"/>
              </a:spcBef>
              <a:defRPr/>
            </a:pPr>
            <a:endParaRPr lang="en-US" sz="2400" kern="0" dirty="0">
              <a:solidFill>
                <a:srgbClr val="990033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400" kern="0" dirty="0">
              <a:solidFill>
                <a:srgbClr val="990033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1910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sr-Latn-RS" sz="2400" dirty="0" smtClean="0"/>
              <a:t>Ocene po kategorijama se ponderišu i sabiraju kako bismo dobili ukupnu ocenu.</a:t>
            </a:r>
            <a:endParaRPr lang="sr-Cyrl-CS" sz="2400" dirty="0" smtClean="0"/>
          </a:p>
          <a:p>
            <a:pPr algn="just">
              <a:defRPr/>
            </a:pPr>
            <a:r>
              <a:rPr lang="sr-Cyrl-CS" sz="2400" dirty="0" smtClean="0"/>
              <a:t> </a:t>
            </a:r>
            <a:r>
              <a:rPr lang="sr-Latn-RS" sz="2400" dirty="0" smtClean="0"/>
              <a:t>Primer</a:t>
            </a:r>
            <a:r>
              <a:rPr lang="sr-Cyrl-CS" sz="2400" dirty="0" smtClean="0"/>
              <a:t>:</a:t>
            </a:r>
          </a:p>
          <a:p>
            <a:pPr algn="ctr">
              <a:defRPr/>
            </a:pPr>
            <a:r>
              <a:rPr lang="sr-Latn-RS" sz="2400" b="1" dirty="0" smtClean="0"/>
              <a:t>Ukupna ocena</a:t>
            </a:r>
            <a:r>
              <a:rPr lang="x-none" sz="2400" b="1" smtClean="0"/>
              <a:t>=</a:t>
            </a:r>
            <a:r>
              <a:rPr lang="x-none" sz="2400" smtClean="0"/>
              <a:t> 7*0,4 + 8*0,2 + 9*0,1 + 10*0,3 = </a:t>
            </a:r>
            <a:r>
              <a:rPr lang="x-none" sz="2400" b="1" smtClean="0"/>
              <a:t>8,3</a:t>
            </a:r>
            <a:endParaRPr lang="en-US" sz="2400" dirty="0" smtClean="0"/>
          </a:p>
          <a:p>
            <a:pPr algn="just">
              <a:defRPr/>
            </a:pPr>
            <a:endParaRPr lang="x-none" sz="1600" smtClean="0">
              <a:solidFill>
                <a:srgbClr val="990033"/>
              </a:solidFill>
            </a:endParaRPr>
          </a:p>
          <a:p>
            <a:pPr algn="just">
              <a:defRPr/>
            </a:pPr>
            <a:endParaRPr lang="en-US" sz="1600" dirty="0" smtClean="0">
              <a:solidFill>
                <a:srgbClr val="990033"/>
              </a:solidFill>
            </a:endParaRPr>
          </a:p>
          <a:p>
            <a:pPr>
              <a:buFontTx/>
              <a:buNone/>
              <a:defRPr/>
            </a:pPr>
            <a:endParaRPr lang="en-US" sz="1600" dirty="0">
              <a:solidFill>
                <a:srgbClr val="990033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5943600"/>
          <a:ext cx="7696200" cy="67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624754"/>
                <a:gridCol w="1453726"/>
                <a:gridCol w="1539240"/>
                <a:gridCol w="15392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registracija</a:t>
                      </a: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racionalnost</a:t>
                      </a: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efikasnost</a:t>
                      </a: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preventiva</a:t>
                      </a: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ukupna ocena</a:t>
                      </a: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677" marB="45677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8,3</a:t>
                      </a:r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677" marB="4567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839200" cy="685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2010</a:t>
            </a:r>
            <a:r>
              <a:rPr lang="sr-Latn-RS" sz="2400" dirty="0" smtClean="0">
                <a:solidFill>
                  <a:srgbClr val="0070C0"/>
                </a:solidFill>
              </a:rPr>
              <a:t>/</a:t>
            </a:r>
            <a:r>
              <a:rPr lang="sr-Latn-RS" sz="2400" dirty="0" smtClean="0">
                <a:solidFill>
                  <a:srgbClr val="FF0000"/>
                </a:solidFill>
              </a:rPr>
              <a:t>2016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600200" y="228600"/>
            <a:ext cx="72421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sr-Latn-CS" sz="4400" dirty="0" smtClean="0">
                <a:latin typeface="+mj-lt"/>
                <a:ea typeface="+mj-ea"/>
                <a:cs typeface="+mj-cs"/>
              </a:rPr>
              <a:t>Prosečne vrednosti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Group 39"/>
          <p:cNvGraphicFramePr>
            <a:graphicFrameLocks noGrp="1"/>
          </p:cNvGraphicFramePr>
          <p:nvPr/>
        </p:nvGraphicFramePr>
        <p:xfrm>
          <a:off x="0" y="1905000"/>
          <a:ext cx="8229600" cy="3124203"/>
        </p:xfrm>
        <a:graphic>
          <a:graphicData uri="http://schemas.openxmlformats.org/drawingml/2006/table">
            <a:tbl>
              <a:tblPr/>
              <a:tblGrid>
                <a:gridCol w="3086100"/>
                <a:gridCol w="5143500"/>
              </a:tblGrid>
              <a:tr h="5518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</a:t>
                      </a:r>
                    </a:p>
                  </a:txBody>
                  <a:tcPr marL="8298" marR="8298" marT="829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REGISTRACIJA</a:t>
                      </a:r>
                    </a:p>
                  </a:txBody>
                  <a:tcPr marL="8298" marR="8298" marT="829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179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 </a:t>
                      </a:r>
                    </a:p>
                  </a:txBody>
                  <a:tcPr marL="8298" marR="8298" marT="829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NORMALIZOVAN BROJ REGISTROVANIH PACIJENATA</a:t>
                      </a:r>
                    </a:p>
                  </a:txBody>
                  <a:tcPr marL="8298" marR="8298" marT="829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</a:tr>
              <a:tr h="60299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OPŠTA PRAKSA</a:t>
                      </a:r>
                    </a:p>
                  </a:txBody>
                  <a:tcPr marL="8298" marR="8298" marT="829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1207</a:t>
                      </a:r>
                      <a:r>
                        <a:rPr kumimoji="0" lang="sr-Latn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/</a:t>
                      </a:r>
                      <a:r>
                        <a:rPr kumimoji="0" lang="sr-Latn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1896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</a:t>
                      </a:r>
                    </a:p>
                  </a:txBody>
                  <a:tcPr marL="8298" marR="8298" marT="829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8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GINEKOLOGIJA</a:t>
                      </a:r>
                    </a:p>
                  </a:txBody>
                  <a:tcPr marL="8298" marR="8298" marT="829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1692</a:t>
                      </a:r>
                      <a:r>
                        <a:rPr kumimoji="0" lang="sr-Latn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/</a:t>
                      </a:r>
                      <a:r>
                        <a:rPr kumimoji="0" lang="sr-Latn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2869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marL="8298" marR="8298" marT="829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</a:tr>
              <a:tr h="39949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PEDIJATRIJA</a:t>
                      </a:r>
                    </a:p>
                  </a:txBody>
                  <a:tcPr marL="8298" marR="8298" marT="829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908</a:t>
                      </a:r>
                      <a:r>
                        <a:rPr kumimoji="0" lang="sr-Latn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/</a:t>
                      </a:r>
                      <a:r>
                        <a:rPr kumimoji="0" lang="sr-Latn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1300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       </a:t>
                      </a:r>
                    </a:p>
                  </a:txBody>
                  <a:tcPr marL="8298" marR="8298" marT="829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505200" y="617220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sr-Latn-CS" dirty="0" smtClean="0"/>
              <a:t>Promena načina finansiranja primarne zdravstvene zaštite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/>
        </p:nvSpPr>
        <p:spPr>
          <a:xfrm>
            <a:off x="0" y="54864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2400" dirty="0" smtClean="0">
                <a:latin typeface="Calibri (body)"/>
              </a:rPr>
              <a:t>Procenat osiguranika koji se registrovao kod izabranog lekara je 99,99% (podaci iz oktobra 2016)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(body)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705600" y="3810000"/>
            <a:ext cx="0" cy="228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705600" y="4343400"/>
            <a:ext cx="0" cy="1524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705600" y="4800600"/>
            <a:ext cx="0" cy="1524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781800" cy="1143000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chemeClr val="tx1"/>
                </a:solidFill>
              </a:rPr>
              <a:t>O</a:t>
            </a:r>
            <a:r>
              <a:rPr lang="sr-Latn-CS" sz="3600" dirty="0" smtClean="0">
                <a:solidFill>
                  <a:schemeClr val="tx1"/>
                </a:solidFill>
              </a:rPr>
              <a:t>pšta medicina- 2010/2016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5986" y="1931680"/>
          <a:ext cx="6500856" cy="3169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7387"/>
                <a:gridCol w="1097548"/>
                <a:gridCol w="1188468"/>
                <a:gridCol w="2357453"/>
              </a:tblGrid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USTANOVA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BROJ LEKARA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BROJ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PACIJENATA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BROJ PRUŽENIH USLUGA PO LEKARU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STARA PAZOVA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23,655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10,013.71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</a:t>
                      </a:r>
                      <a:r>
                        <a:rPr lang="sr-Latn-C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R.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MITROVICA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28,231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9,650.78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DZ BOGATIĆ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13,461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9,495.50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KOVAČICA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12,038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9,375.08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SEČANJ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7,852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7,419.78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DOLJEVAC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8,196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7,395.82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DESPOTOVAC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10,624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7,281.58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ALIBUNAR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11,325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7,117.08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ZC SENTA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7,333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7,078.15</a:t>
                      </a: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DZ BLACE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7,427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7,072.82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/>
        </p:nvGraphicFramePr>
        <p:xfrm>
          <a:off x="1357292" y="2431746"/>
          <a:ext cx="657229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097547"/>
                <a:gridCol w="1188468"/>
                <a:gridCol w="2357453"/>
              </a:tblGrid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latin typeface="+mn-lt"/>
                        </a:rPr>
                        <a:t>USTANOVA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BROJ LEKARA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BROJ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PACIJENATA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latin typeface="+mn-lt"/>
                        </a:rPr>
                        <a:t>BROJ PRUŽENIH USLUGA PO LEKARU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latin typeface="+mn-lt"/>
                        </a:rPr>
                        <a:t>DZ PANČEVO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50,258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5,265.17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latin typeface="+mn-lt"/>
                        </a:rPr>
                        <a:t>DZ LESKOVAC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70,089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5,225.35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latin typeface="+mn-lt"/>
                        </a:rPr>
                        <a:t>DZ BOJNIK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6,511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5,172.27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latin typeface="+mn-lt"/>
                        </a:rPr>
                        <a:t>DZ VRNJAČKA BANJA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11,725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5,132.18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latin typeface="+mn-lt"/>
                        </a:rPr>
                        <a:t>DZ SOMBOR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32,227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5,076.21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latin typeface="+mn-lt"/>
                        </a:rPr>
                        <a:t>DZ KNIĆ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7,395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5,065.75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latin typeface="+mn-lt"/>
                        </a:rPr>
                        <a:t>DZ BAČ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7,460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5,042.22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latin typeface="+mn-lt"/>
                        </a:rPr>
                        <a:t>DZ TUTIN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7,821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5,018.10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latin typeface="+mn-lt"/>
                        </a:rPr>
                        <a:t>DZ NOVI KNEŽEVAC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3,989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5,013.00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2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latin typeface="+mn-lt"/>
                        </a:rPr>
                        <a:t>DZ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TOPOLA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latin typeface="+mn-lt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7,982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latin typeface="+mn-lt"/>
                        </a:rPr>
                        <a:t>5,006.20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1" name="Content Placeholder 6"/>
          <p:cNvGraphicFramePr>
            <a:graphicFrameLocks/>
          </p:cNvGraphicFramePr>
          <p:nvPr/>
        </p:nvGraphicFramePr>
        <p:xfrm>
          <a:off x="457200" y="1676400"/>
          <a:ext cx="8534401" cy="44494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9921"/>
                <a:gridCol w="775055"/>
                <a:gridCol w="992024"/>
                <a:gridCol w="1981200"/>
                <a:gridCol w="990600"/>
                <a:gridCol w="1288342"/>
                <a:gridCol w="1607259"/>
              </a:tblGrid>
              <a:tr h="56459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/>
                        <a:t>USTANOVA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2010.</a:t>
                      </a:r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/>
                        <a:t>2016.</a:t>
                      </a:r>
                      <a:endParaRPr lang="en-US" sz="2000" dirty="0" smtClean="0"/>
                    </a:p>
                    <a:p>
                      <a:pPr algn="r" fontAlgn="t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564591"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BROJ LEKARA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BROJ </a:t>
                      </a:r>
                      <a:r>
                        <a:rPr lang="en-US" sz="1200" u="none" strike="noStrike" dirty="0" smtClean="0"/>
                        <a:t>PACIJENATA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u="none" strike="noStrike" dirty="0"/>
                        <a:t>BROJ PRUŽENIH USLUGA PO LEKARU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BROJ LEKARA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BROJ </a:t>
                      </a:r>
                      <a:r>
                        <a:rPr lang="en-US" sz="1200" u="none" strike="noStrike" dirty="0" smtClean="0"/>
                        <a:t>PACIJENATA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200" u="none" strike="noStrike" dirty="0"/>
                        <a:t>BROJ PRUŽENIH USLUGA PO LEKARU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31275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/>
                        <a:t>DZ VARVARIN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 smtClean="0"/>
                        <a:t>6,031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 smtClean="0"/>
                        <a:t>3,133.43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Calibri (body)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10190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    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2,091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31275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DZ VRAČAR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24,136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3,049.45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Calibri (body)"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54,299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1,799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31275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DZ SVRLJIG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7,734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2,987.25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Calibri (body)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17.834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1,584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37639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DZ VLADIMIRCI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7,789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2,891.23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Calibri (body)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12,141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1,412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31275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DZ KANJIŽA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11,387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2,857.37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Calibri (body)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20,832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31275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DZ PALILULA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59,911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2,805.62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Calibri (body)"/>
                        </a:rPr>
                        <a:t>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174,028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37639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DZ STARI GRAD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26,268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2,752.63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Calibri (body)"/>
                        </a:rPr>
                        <a:t>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79,956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1,653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31275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DZ BEOČIN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6,946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2,589.17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Calibri (body)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23,432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2,816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37639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DZ MEROŠINA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6,767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2,496.21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Calibri (body)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12,602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2,162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20850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/>
                        <a:t>DZ IRIG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/>
                        <a:t>2,025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/>
                        <a:t>1,475.00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Calibri (body)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7,902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1,462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505200" y="617220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sr-Latn-CS" dirty="0" smtClean="0"/>
              <a:t>Promena načina finansiranja primarne zdravstvene zaštite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/>
        </p:nvSpPr>
        <p:spPr>
          <a:xfrm>
            <a:off x="304800" y="62484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086600" y="2743200"/>
            <a:ext cx="0" cy="2286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534400" y="28194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086600" y="3124200"/>
            <a:ext cx="0" cy="2286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534400" y="32004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086600" y="3429000"/>
            <a:ext cx="0" cy="2286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534400" y="3429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086600" y="3810000"/>
            <a:ext cx="0" cy="2286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086600" y="4114800"/>
            <a:ext cx="0" cy="2286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086600" y="4495800"/>
            <a:ext cx="0" cy="2286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086600" y="4800600"/>
            <a:ext cx="0" cy="2286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086600" y="5181600"/>
            <a:ext cx="0" cy="2286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086600" y="5486400"/>
            <a:ext cx="0" cy="2286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7086600" y="5867400"/>
            <a:ext cx="0" cy="2286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534400" y="3810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534400" y="4191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534400" y="4572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534400" y="48768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534400" y="52578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534400" y="55626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534400" y="59436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1129</TotalTime>
  <Words>1526</Words>
  <Application>Microsoft Office PowerPoint</Application>
  <PresentationFormat>On-screen Show (4:3)</PresentationFormat>
  <Paragraphs>485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Efekti reforme PZZ i predlozi za unapređenje   Dr Simo Vuković 2016 </vt:lpstr>
      <vt:lpstr>KAPITACIONA FORMULA ZA IZABRANE LEKARE</vt:lpstr>
      <vt:lpstr>REGULATIVA</vt:lpstr>
      <vt:lpstr>OBRAČUN PLATA</vt:lpstr>
      <vt:lpstr>Kriterijumi za deo plate po učinku</vt:lpstr>
      <vt:lpstr>Kriterijumi za deo plate po učinku</vt:lpstr>
      <vt:lpstr>Ocena</vt:lpstr>
      <vt:lpstr> 2010/2016</vt:lpstr>
      <vt:lpstr>Opšta medicina- 2010/2016</vt:lpstr>
      <vt:lpstr>Vrednost Rp / opšta medicina/ po osiguraniku-2010/2016</vt:lpstr>
      <vt:lpstr>Opšte zadovoljstvo korisnika zdravstvenih usluga</vt:lpstr>
      <vt:lpstr>Predlozi za unapređenje</vt:lpstr>
      <vt:lpstr>Dodatni indikatori kvaliteta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 of Health Financing</dc:title>
  <dc:creator>user</dc:creator>
  <cp:lastModifiedBy>Ivana</cp:lastModifiedBy>
  <cp:revision>71</cp:revision>
  <dcterms:created xsi:type="dcterms:W3CDTF">2006-08-16T00:00:00Z</dcterms:created>
  <dcterms:modified xsi:type="dcterms:W3CDTF">2016-12-07T19:50:32Z</dcterms:modified>
</cp:coreProperties>
</file>